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0" r:id="rId3"/>
    <p:sldId id="262" r:id="rId4"/>
    <p:sldId id="267" r:id="rId5"/>
    <p:sldId id="264" r:id="rId6"/>
    <p:sldId id="270" r:id="rId7"/>
    <p:sldId id="271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47" autoAdjust="0"/>
    <p:restoredTop sz="94366" autoAdjust="0"/>
  </p:normalViewPr>
  <p:slideViewPr>
    <p:cSldViewPr snapToGrid="0">
      <p:cViewPr varScale="1">
        <p:scale>
          <a:sx n="129" d="100"/>
          <a:sy n="129" d="100"/>
        </p:scale>
        <p:origin x="88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E0DD-4C34-4CE8-9DBB-64D93E41D1E0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FAE12-4989-48AE-A52B-E2A499C33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1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dirty="0" err="1">
                <a:solidFill>
                  <a:srgbClr val="376092"/>
                </a:solidFill>
              </a:rPr>
              <a:t>Titre</a:t>
            </a:r>
            <a:r>
              <a:rPr lang="en-US" sz="1200" dirty="0">
                <a:solidFill>
                  <a:srgbClr val="376092"/>
                </a:solidFill>
              </a:rPr>
              <a:t> + figure pipeline : </a:t>
            </a:r>
            <a:r>
              <a:rPr lang="en-US" sz="1200" dirty="0" err="1">
                <a:solidFill>
                  <a:srgbClr val="376092"/>
                </a:solidFill>
              </a:rPr>
              <a:t>mettre</a:t>
            </a:r>
            <a:r>
              <a:rPr lang="en-US" sz="1200" dirty="0">
                <a:solidFill>
                  <a:srgbClr val="376092"/>
                </a:solidFill>
              </a:rPr>
              <a:t> </a:t>
            </a:r>
            <a:r>
              <a:rPr lang="en-US" sz="1200" dirty="0" err="1">
                <a:solidFill>
                  <a:srgbClr val="376092"/>
                </a:solidFill>
              </a:rPr>
              <a:t>l’accent</a:t>
            </a:r>
            <a:r>
              <a:rPr lang="en-US" sz="1200" dirty="0">
                <a:solidFill>
                  <a:srgbClr val="376092"/>
                </a:solidFill>
              </a:rPr>
              <a:t> sur la contribution avec cartilage. Exploiter les </a:t>
            </a:r>
            <a:r>
              <a:rPr lang="en-US" sz="1200" dirty="0" err="1">
                <a:solidFill>
                  <a:srgbClr val="376092"/>
                </a:solidFill>
              </a:rPr>
              <a:t>caracs</a:t>
            </a:r>
            <a:r>
              <a:rPr lang="en-US" sz="1200" dirty="0">
                <a:solidFill>
                  <a:srgbClr val="376092"/>
                </a:solidFill>
              </a:rPr>
              <a:t> des </a:t>
            </a:r>
            <a:r>
              <a:rPr lang="en-US" sz="1200" dirty="0" err="1">
                <a:solidFill>
                  <a:srgbClr val="376092"/>
                </a:solidFill>
              </a:rPr>
              <a:t>différents</a:t>
            </a:r>
            <a:r>
              <a:rPr lang="en-US" sz="1200" dirty="0">
                <a:solidFill>
                  <a:srgbClr val="376092"/>
                </a:solidFill>
              </a:rPr>
              <a:t> </a:t>
            </a:r>
            <a:r>
              <a:rPr lang="en-US" sz="1200" dirty="0" err="1">
                <a:solidFill>
                  <a:srgbClr val="376092"/>
                </a:solidFill>
              </a:rPr>
              <a:t>tissus</a:t>
            </a:r>
            <a:r>
              <a:rPr lang="en-US" sz="1200" dirty="0">
                <a:solidFill>
                  <a:srgbClr val="376092"/>
                </a:solidFill>
              </a:rPr>
              <a:t> dans la </a:t>
            </a:r>
            <a:r>
              <a:rPr lang="en-US" sz="1200" dirty="0" err="1">
                <a:solidFill>
                  <a:srgbClr val="376092"/>
                </a:solidFill>
              </a:rPr>
              <a:t>méthode</a:t>
            </a:r>
            <a:r>
              <a:rPr lang="en-US" sz="1200" dirty="0">
                <a:solidFill>
                  <a:srgbClr val="376092"/>
                </a:solidFill>
              </a:rPr>
              <a:t> de registration. Faire reference aux figures </a:t>
            </a:r>
            <a:r>
              <a:rPr lang="en-US" sz="1200" dirty="0" err="1">
                <a:solidFill>
                  <a:srgbClr val="376092"/>
                </a:solidFill>
              </a:rPr>
              <a:t>suivantes</a:t>
            </a:r>
            <a:r>
              <a:rPr lang="en-US" sz="1200" dirty="0">
                <a:solidFill>
                  <a:srgbClr val="376092"/>
                </a:solidFill>
              </a:rPr>
              <a:t> pour </a:t>
            </a:r>
            <a:r>
              <a:rPr lang="en-US" sz="1200" dirty="0" err="1">
                <a:solidFill>
                  <a:srgbClr val="376092"/>
                </a:solidFill>
              </a:rPr>
              <a:t>chaque</a:t>
            </a:r>
            <a:r>
              <a:rPr lang="en-US" sz="1200" dirty="0">
                <a:solidFill>
                  <a:srgbClr val="376092"/>
                </a:solidFill>
              </a:rPr>
              <a:t> sous bloc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E04CD-CB77-4684-9F58-D051CF5A84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49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dirty="0">
              <a:solidFill>
                <a:srgbClr val="37609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E04CD-CB77-4684-9F58-D051CF5A84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3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dirty="0">
              <a:solidFill>
                <a:srgbClr val="37609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E04CD-CB77-4684-9F58-D051CF5A84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1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dirty="0">
              <a:solidFill>
                <a:srgbClr val="37609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E04CD-CB77-4684-9F58-D051CF5A84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00BFBB-76E4-45DA-9376-3084BEAE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767BC8-B702-4B3A-8912-D3286A2A0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BE628C-5FE8-463D-9DDB-19D35B78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60C0-60FF-4C35-8E18-BA9A4CCE8E24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4CE9F0-7D71-4090-9A6F-46253BDC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DC5B6B-3617-47A1-9AB3-0EA0C600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4448-1B13-4401-BA00-9858EDFDCFF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97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7F3AC58-D7D2-44C6-9797-3E8CB659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F2598F-D98C-438B-9103-C7015F927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AC93D9-78D8-489C-98A1-9BBDCFF17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60C0-60FF-4C35-8E18-BA9A4CCE8E24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9B3284-906D-4A8A-A4E3-57F95BD37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197248-33E6-4091-AE86-3F83C9C7C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54448-1B13-4401-BA00-9858EDFDCFF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92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1"/>
          <p:cNvSpPr txBox="1">
            <a:spLocks/>
          </p:cNvSpPr>
          <p:nvPr/>
        </p:nvSpPr>
        <p:spPr>
          <a:xfrm>
            <a:off x="2690411" y="2536553"/>
            <a:ext cx="7681255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i="0" u="none" strike="noStrike" baseline="0" dirty="0" err="1">
                <a:latin typeface="CMBX12"/>
              </a:rPr>
              <a:t>Swin</a:t>
            </a:r>
            <a:r>
              <a:rPr lang="en-US" sz="2800" b="0" i="0" u="none" strike="noStrike" baseline="0" dirty="0">
                <a:latin typeface="CMBX12"/>
              </a:rPr>
              <a:t> Transformer-based Deep Learning Framework to </a:t>
            </a:r>
            <a:r>
              <a:rPr lang="en-US" sz="2800" dirty="0">
                <a:latin typeface="CMBX12"/>
              </a:rPr>
              <a:t>Integrate Radiology and Pathology for</a:t>
            </a:r>
            <a:endParaRPr lang="it-IT" sz="2800" b="0" i="0" u="none" strike="noStrike" baseline="0" dirty="0">
              <a:latin typeface="CMBX12"/>
            </a:endParaRPr>
          </a:p>
          <a:p>
            <a:pPr algn="ctr"/>
            <a:r>
              <a:rPr lang="en-US" sz="2800" b="0" i="0" u="none" strike="noStrike" baseline="0" dirty="0">
                <a:latin typeface="CMBX12"/>
              </a:rPr>
              <a:t>Outcome predictions in head and neck cancer</a:t>
            </a: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600" b="1" dirty="0"/>
              <a:t>Bolin Song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800" b="1" dirty="0"/>
              <a:t>Department of Biomedical Engineering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EC5BA8-107F-4F69-9CD3-F0012D4A32D8}"/>
              </a:ext>
            </a:extLst>
          </p:cNvPr>
          <p:cNvSpPr/>
          <p:nvPr/>
        </p:nvSpPr>
        <p:spPr>
          <a:xfrm>
            <a:off x="0" y="6533259"/>
            <a:ext cx="12192000" cy="324741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603D6-D304-4B88-84E1-F2221321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A54448-1B13-4401-BA00-9858EDFDCFF0}" type="slidenum">
              <a:rPr lang="fr-FR" smtClean="0">
                <a:solidFill>
                  <a:schemeClr val="bg1"/>
                </a:solidFill>
              </a:rPr>
              <a:t>1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3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EC5BA8-107F-4F69-9CD3-F0012D4A32D8}"/>
              </a:ext>
            </a:extLst>
          </p:cNvPr>
          <p:cNvSpPr/>
          <p:nvPr/>
        </p:nvSpPr>
        <p:spPr>
          <a:xfrm>
            <a:off x="0" y="6533259"/>
            <a:ext cx="12192000" cy="324741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603D6-D304-4B88-84E1-F2221321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A54448-1B13-4401-BA00-9858EDFDCFF0}" type="slidenum">
              <a:rPr lang="fr-FR" smtClean="0">
                <a:solidFill>
                  <a:schemeClr val="bg1"/>
                </a:solidFill>
              </a:rPr>
              <a:t>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4D3173-7924-E525-E452-4B19F0F27F97}"/>
              </a:ext>
            </a:extLst>
          </p:cNvPr>
          <p:cNvSpPr/>
          <p:nvPr/>
        </p:nvSpPr>
        <p:spPr>
          <a:xfrm>
            <a:off x="9184731" y="3472815"/>
            <a:ext cx="460690" cy="4048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D37483F-E793-BF26-ED07-162610880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" y="1165898"/>
            <a:ext cx="5861263" cy="211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DAA5FA2-C7B3-4B58-BDEA-A6CB9AFB1744}"/>
              </a:ext>
            </a:extLst>
          </p:cNvPr>
          <p:cNvSpPr txBox="1">
            <a:spLocks/>
          </p:cNvSpPr>
          <p:nvPr/>
        </p:nvSpPr>
        <p:spPr>
          <a:xfrm>
            <a:off x="3729829" y="1296979"/>
            <a:ext cx="1832772" cy="7561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srgbClr val="376092"/>
                </a:solidFill>
                <a:latin typeface="Calibri" panose="020F0502020204030204"/>
              </a:rPr>
              <a:t>Head and neck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srgbClr val="376092"/>
                </a:solidFill>
                <a:latin typeface="Calibri" panose="020F0502020204030204"/>
              </a:rPr>
              <a:t>cancer patients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376092"/>
              </a:solidFill>
              <a:latin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/>
            <a:endParaRPr lang="en-US" sz="1400" dirty="0">
              <a:solidFill>
                <a:srgbClr val="376092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7DAA5FA2-C7B3-4B58-BDEA-A6CB9AFB1744}"/>
              </a:ext>
            </a:extLst>
          </p:cNvPr>
          <p:cNvSpPr txBox="1">
            <a:spLocks/>
          </p:cNvSpPr>
          <p:nvPr/>
        </p:nvSpPr>
        <p:spPr>
          <a:xfrm>
            <a:off x="6564258" y="1623720"/>
            <a:ext cx="5477935" cy="36981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rgbClr val="376092"/>
                </a:solidFill>
                <a:latin typeface="Calibri" panose="020F0502020204030204"/>
              </a:rPr>
              <a:t>Clinical endpoint: Survival Outcomes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CT: delineated tumor &amp; lymph nodes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700" dirty="0">
                <a:solidFill>
                  <a:srgbClr val="376092"/>
                </a:solidFill>
                <a:latin typeface="Calibri" panose="020F0502020204030204"/>
              </a:rPr>
              <a:t>Histopathological slides: delineated tumor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</a:t>
            </a:r>
            <a:r>
              <a:rPr lang="en-US" sz="1700" dirty="0">
                <a:solidFill>
                  <a:srgbClr val="376092"/>
                </a:solidFill>
                <a:latin typeface="Calibri" panose="020F0502020204030204"/>
              </a:rPr>
              <a:t>at features to extract from both modalities?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account for the scale differences?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buFontTx/>
              <a:buChar char="-"/>
            </a:pPr>
            <a:endParaRPr lang="en-US" sz="1400" dirty="0">
              <a:solidFill>
                <a:srgbClr val="37609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11120-9D20-EA9C-BA02-5C3B870FC89F}"/>
              </a:ext>
            </a:extLst>
          </p:cNvPr>
          <p:cNvSpPr txBox="1"/>
          <p:nvPr/>
        </p:nvSpPr>
        <p:spPr>
          <a:xfrm>
            <a:off x="863599" y="499533"/>
            <a:ext cx="331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Background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8D350F-68DD-BC1A-D7DE-2560C98BEE1A}"/>
              </a:ext>
            </a:extLst>
          </p:cNvPr>
          <p:cNvCxnSpPr>
            <a:cxnSpLocks/>
          </p:cNvCxnSpPr>
          <p:nvPr/>
        </p:nvCxnSpPr>
        <p:spPr>
          <a:xfrm>
            <a:off x="2576787" y="4273717"/>
            <a:ext cx="1372105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-up of a scan of a brain&#10;&#10;Description automatically generated">
            <a:extLst>
              <a:ext uri="{FF2B5EF4-FFF2-40B4-BE49-F238E27FC236}">
                <a16:creationId xmlns:a16="http://schemas.microsoft.com/office/drawing/2014/main" id="{79A62E24-69B5-7695-8702-7AD2D75A3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4" y="3486747"/>
            <a:ext cx="2057603" cy="2188717"/>
          </a:xfrm>
          <a:prstGeom prst="rect">
            <a:avLst/>
          </a:prstGeom>
        </p:spPr>
      </p:pic>
      <p:pic>
        <p:nvPicPr>
          <p:cNvPr id="21" name="Picture 20" descr="A red circle with a red line&#10;&#10;Description automatically generated">
            <a:extLst>
              <a:ext uri="{FF2B5EF4-FFF2-40B4-BE49-F238E27FC236}">
                <a16:creationId xmlns:a16="http://schemas.microsoft.com/office/drawing/2014/main" id="{451F77BE-511B-A0E8-88C3-BD69CB40C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0475" y="3352005"/>
            <a:ext cx="1762126" cy="230661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8A59C1-D36F-AFAC-28F8-CF479454F769}"/>
              </a:ext>
            </a:extLst>
          </p:cNvPr>
          <p:cNvSpPr txBox="1"/>
          <p:nvPr/>
        </p:nvSpPr>
        <p:spPr>
          <a:xfrm>
            <a:off x="821268" y="5871020"/>
            <a:ext cx="474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76092"/>
                </a:solidFill>
                <a:latin typeface="Calibri" panose="020F0502020204030204"/>
              </a:rPr>
              <a:t>1mm/pixel 	    vs.	       0.5 µm/pixel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76E2B8-904D-6AA6-EB10-29A01DC828D7}"/>
              </a:ext>
            </a:extLst>
          </p:cNvPr>
          <p:cNvSpPr txBox="1"/>
          <p:nvPr/>
        </p:nvSpPr>
        <p:spPr>
          <a:xfrm>
            <a:off x="863599" y="6196740"/>
            <a:ext cx="4474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Macroscopic                                                          Microscopic</a:t>
            </a:r>
          </a:p>
        </p:txBody>
      </p:sp>
    </p:spTree>
    <p:extLst>
      <p:ext uri="{BB962C8B-B14F-4D97-AF65-F5344CB8AC3E}">
        <p14:creationId xmlns:p14="http://schemas.microsoft.com/office/powerpoint/2010/main" val="2297757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EC5BA8-107F-4F69-9CD3-F0012D4A32D8}"/>
              </a:ext>
            </a:extLst>
          </p:cNvPr>
          <p:cNvSpPr/>
          <p:nvPr/>
        </p:nvSpPr>
        <p:spPr>
          <a:xfrm>
            <a:off x="0" y="6533259"/>
            <a:ext cx="12192000" cy="324741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603D6-D304-4B88-84E1-F2221321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A54448-1B13-4401-BA00-9858EDFDCFF0}" type="slidenum">
              <a:rPr lang="fr-FR" smtClean="0">
                <a:solidFill>
                  <a:schemeClr val="bg1"/>
                </a:solidFill>
              </a:rPr>
              <a:t>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EFAC7-2A21-F994-1B4A-033D9E225304}"/>
              </a:ext>
            </a:extLst>
          </p:cNvPr>
          <p:cNvSpPr txBox="1"/>
          <p:nvPr/>
        </p:nvSpPr>
        <p:spPr>
          <a:xfrm>
            <a:off x="2167468" y="3352758"/>
            <a:ext cx="5370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376092"/>
                </a:solidFill>
                <a:latin typeface="Calibri" panose="020F0502020204030204"/>
              </a:rPr>
              <a:t>		 		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376092"/>
              </a:solidFill>
              <a:latin typeface="Calibri" panose="020F0502020204030204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376092"/>
                </a:solidFill>
                <a:latin typeface="Calibri" panose="020F0502020204030204"/>
              </a:rPr>
              <a:t>						  </a:t>
            </a:r>
            <a:r>
              <a:rPr lang="en-US" dirty="0">
                <a:solidFill>
                  <a:srgbClr val="376092"/>
                </a:solidFill>
                <a:latin typeface="Calibri" panose="020F0502020204030204"/>
                <a:cs typeface="Calibri" panose="020F0502020204030204" pitchFamily="34" charset="0"/>
              </a:rPr>
              <a:t>→  2000x2000 region-level representation</a:t>
            </a:r>
            <a:endParaRPr lang="en-US" dirty="0">
              <a:solidFill>
                <a:srgbClr val="376092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C25BD3-535F-EA47-5FD9-EF4DE148F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84" y="3847644"/>
            <a:ext cx="2599636" cy="2375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538498-E986-3F87-D04F-D388406E8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202" y="4905869"/>
            <a:ext cx="3752754" cy="9986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AA5FA2-C7B3-4B58-BDEA-A6CB9AFB1744}"/>
              </a:ext>
            </a:extLst>
          </p:cNvPr>
          <p:cNvSpPr txBox="1">
            <a:spLocks/>
          </p:cNvSpPr>
          <p:nvPr/>
        </p:nvSpPr>
        <p:spPr>
          <a:xfrm>
            <a:off x="747875" y="1161113"/>
            <a:ext cx="5348125" cy="29113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 prediction from interpretable hand-crafted features </a:t>
            </a:r>
            <a:r>
              <a:rPr lang="en-US" sz="2000" dirty="0">
                <a:solidFill>
                  <a:srgbClr val="376092"/>
                </a:solidFill>
                <a:latin typeface="Calibri" panose="020F0502020204030204"/>
              </a:rPr>
              <a:t>(</a:t>
            </a:r>
            <a:r>
              <a:rPr lang="en-US" sz="2000" dirty="0" err="1">
                <a:solidFill>
                  <a:srgbClr val="376092"/>
                </a:solidFill>
                <a:latin typeface="Calibri" panose="020F0502020204030204"/>
              </a:rPr>
              <a:t>radiopathomic</a:t>
            </a:r>
            <a:r>
              <a:rPr lang="en-US" sz="2000" dirty="0">
                <a:solidFill>
                  <a:srgbClr val="376092"/>
                </a:solidFill>
                <a:latin typeface="Calibri" panose="020F0502020204030204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Radiomic: e.g. pixel texture, shape of tumor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 err="1">
                <a:solidFill>
                  <a:srgbClr val="376092"/>
                </a:solidFill>
                <a:latin typeface="Calibri" panose="020F0502020204030204"/>
              </a:rPr>
              <a:t>Pathomic</a:t>
            </a:r>
            <a:r>
              <a:rPr lang="en-US" sz="1600" dirty="0">
                <a:solidFill>
                  <a:srgbClr val="376092"/>
                </a:solidFill>
                <a:latin typeface="Calibri" panose="020F0502020204030204"/>
              </a:rPr>
              <a:t>: spatial architecture of TIL cells, collagen fiber orientation </a:t>
            </a:r>
            <a:r>
              <a:rPr lang="en-US" sz="1600" dirty="0" err="1">
                <a:solidFill>
                  <a:srgbClr val="376092"/>
                </a:solidFill>
                <a:latin typeface="Calibri" panose="020F0502020204030204"/>
              </a:rPr>
              <a:t>etc</a:t>
            </a:r>
            <a:endParaRPr lang="en-US" sz="1600" dirty="0">
              <a:solidFill>
                <a:srgbClr val="376092"/>
              </a:solidFill>
              <a:latin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2000" dirty="0">
                <a:solidFill>
                  <a:srgbClr val="376092"/>
                </a:solidFill>
                <a:latin typeface="Calibri" panose="020F0502020204030204"/>
              </a:rPr>
              <a:t>Deep learning-based integration (CNN, Transformer </a:t>
            </a:r>
            <a:r>
              <a:rPr lang="en-US" sz="2000" dirty="0" err="1">
                <a:solidFill>
                  <a:srgbClr val="376092"/>
                </a:solidFill>
                <a:latin typeface="Calibri" panose="020F0502020204030204"/>
              </a:rPr>
              <a:t>etc</a:t>
            </a:r>
            <a:r>
              <a:rPr lang="en-US" sz="2000" dirty="0">
                <a:solidFill>
                  <a:srgbClr val="376092"/>
                </a:solidFill>
                <a:latin typeface="Calibri" panose="020F0502020204030204"/>
              </a:rPr>
              <a:t>)</a:t>
            </a:r>
            <a:endParaRPr lang="en-US" sz="2000" dirty="0">
              <a:latin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BEBA1-4E28-5907-8F73-3E16B11AD7A3}"/>
              </a:ext>
            </a:extLst>
          </p:cNvPr>
          <p:cNvSpPr txBox="1"/>
          <p:nvPr/>
        </p:nvSpPr>
        <p:spPr>
          <a:xfrm>
            <a:off x="863599" y="499533"/>
            <a:ext cx="331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Methodology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D2BE4-D62C-FAFC-B35C-F26D27970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446" y="1128781"/>
            <a:ext cx="2948052" cy="1344791"/>
          </a:xfrm>
          <a:prstGeom prst="rect">
            <a:avLst/>
          </a:prstGeom>
        </p:spPr>
      </p:pic>
      <p:pic>
        <p:nvPicPr>
          <p:cNvPr id="1026" name="Picture 2" descr="PDF) Spatial interplay patterns of cancer nuclei and tumor-infiltrating  lymphocytes (TILs) predict clinical benefit for immune checkpoint inhibitors">
            <a:extLst>
              <a:ext uri="{FF2B5EF4-FFF2-40B4-BE49-F238E27FC236}">
                <a16:creationId xmlns:a16="http://schemas.microsoft.com/office/drawing/2014/main" id="{987057D7-DE1C-3260-261E-57A557D43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32" y="836502"/>
            <a:ext cx="2199640" cy="21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1FEA83-F498-CE2E-CE80-3E1E55546370}"/>
              </a:ext>
            </a:extLst>
          </p:cNvPr>
          <p:cNvSpPr txBox="1"/>
          <p:nvPr/>
        </p:nvSpPr>
        <p:spPr>
          <a:xfrm>
            <a:off x="7177055" y="685282"/>
            <a:ext cx="107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Radiomic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74423-E149-C6DC-1C1B-B5B9CC1F8300}"/>
              </a:ext>
            </a:extLst>
          </p:cNvPr>
          <p:cNvSpPr txBox="1"/>
          <p:nvPr/>
        </p:nvSpPr>
        <p:spPr>
          <a:xfrm>
            <a:off x="10206121" y="404745"/>
            <a:ext cx="107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Pathomic</a:t>
            </a:r>
            <a:endParaRPr lang="en-US" dirty="0"/>
          </a:p>
        </p:txBody>
      </p:sp>
      <p:pic>
        <p:nvPicPr>
          <p:cNvPr id="1028" name="Picture 4" descr="Comparison of Multi-scale Fusion Transformer, ViT, and Swin Transformer |  Download Scientific Diagram">
            <a:extLst>
              <a:ext uri="{FF2B5EF4-FFF2-40B4-BE49-F238E27FC236}">
                <a16:creationId xmlns:a16="http://schemas.microsoft.com/office/drawing/2014/main" id="{DF89182F-AD91-3083-9327-3F7AFF822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72" y="4338443"/>
            <a:ext cx="4211800" cy="17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F3EC9F-1BEC-FD4F-E5CD-D37B3A88EC3F}"/>
              </a:ext>
            </a:extLst>
          </p:cNvPr>
          <p:cNvSpPr txBox="1"/>
          <p:nvPr/>
        </p:nvSpPr>
        <p:spPr>
          <a:xfrm>
            <a:off x="7975489" y="4015097"/>
            <a:ext cx="403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Vision Transformer       vs        </a:t>
            </a:r>
            <a:r>
              <a:rPr lang="en-US" sz="1600" dirty="0" err="1"/>
              <a:t>Swin</a:t>
            </a:r>
            <a:r>
              <a:rPr lang="en-US" sz="1600" dirty="0"/>
              <a:t> transformer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895F13-9B34-52D6-FA8C-B2BA2984F94E}"/>
              </a:ext>
            </a:extLst>
          </p:cNvPr>
          <p:cNvSpPr txBox="1"/>
          <p:nvPr/>
        </p:nvSpPr>
        <p:spPr>
          <a:xfrm>
            <a:off x="1620822" y="6195764"/>
            <a:ext cx="3380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Multi-scale feature within pathology slides</a:t>
            </a:r>
          </a:p>
        </p:txBody>
      </p:sp>
    </p:spTree>
    <p:extLst>
      <p:ext uri="{BB962C8B-B14F-4D97-AF65-F5344CB8AC3E}">
        <p14:creationId xmlns:p14="http://schemas.microsoft.com/office/powerpoint/2010/main" val="909112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7441A9-2FD7-4E2A-D72C-CDC63B43C599}"/>
              </a:ext>
            </a:extLst>
          </p:cNvPr>
          <p:cNvSpPr txBox="1"/>
          <p:nvPr/>
        </p:nvSpPr>
        <p:spPr>
          <a:xfrm>
            <a:off x="863599" y="499533"/>
            <a:ext cx="331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Workflow</a:t>
            </a:r>
          </a:p>
        </p:txBody>
      </p:sp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6CE50E25-D55A-716C-7E5D-2CFB74107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73" y="1054100"/>
            <a:ext cx="9972144" cy="5707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14EA0-68BA-A0D7-2F52-A589C20B0FAE}"/>
              </a:ext>
            </a:extLst>
          </p:cNvPr>
          <p:cNvSpPr txBox="1"/>
          <p:nvPr/>
        </p:nvSpPr>
        <p:spPr>
          <a:xfrm>
            <a:off x="3543300" y="561088"/>
            <a:ext cx="7691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SMuRF:Swin</a:t>
            </a:r>
            <a:r>
              <a:rPr lang="en-US" sz="1600" dirty="0"/>
              <a:t> Transformer-based </a:t>
            </a:r>
            <a:r>
              <a:rPr lang="en-US" sz="1600" dirty="0" err="1"/>
              <a:t>MultiModal</a:t>
            </a:r>
            <a:r>
              <a:rPr lang="en-US" sz="1600" dirty="0"/>
              <a:t> and Multi-Region Data Fusion Framework</a:t>
            </a:r>
          </a:p>
        </p:txBody>
      </p:sp>
    </p:spTree>
    <p:extLst>
      <p:ext uri="{BB962C8B-B14F-4D97-AF65-F5344CB8AC3E}">
        <p14:creationId xmlns:p14="http://schemas.microsoft.com/office/powerpoint/2010/main" val="4106035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603D6-D304-4B88-84E1-F2221321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A54448-1B13-4401-BA00-9858EDFDCFF0}" type="slidenum">
              <a:rPr lang="fr-FR" smtClean="0">
                <a:solidFill>
                  <a:schemeClr val="bg1"/>
                </a:solidFill>
              </a:rPr>
              <a:t>5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CD639FA-A6D8-1249-5C09-C23CDD3E6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82" y="406400"/>
            <a:ext cx="5284686" cy="59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DDFDFD-2B03-C9AD-CB35-25F6C4319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99" y="971173"/>
            <a:ext cx="6514846" cy="324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7EF16-C90F-1E2E-F35B-A099E7701625}"/>
              </a:ext>
            </a:extLst>
          </p:cNvPr>
          <p:cNvSpPr txBox="1"/>
          <p:nvPr/>
        </p:nvSpPr>
        <p:spPr>
          <a:xfrm>
            <a:off x="512847" y="4457700"/>
            <a:ext cx="6031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Enable information interaction between different regions within radiology (tumor and lymph node) and pathology (tissue fragments)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Model structure is versatile: handle different data type and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Seamless integration of multiscale data type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66990A-3A3A-61D6-C8B5-A1631C1B5F93}"/>
              </a:ext>
            </a:extLst>
          </p:cNvPr>
          <p:cNvSpPr txBox="1"/>
          <p:nvPr/>
        </p:nvSpPr>
        <p:spPr>
          <a:xfrm>
            <a:off x="863599" y="499533"/>
            <a:ext cx="331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Workflow details</a:t>
            </a:r>
          </a:p>
        </p:txBody>
      </p:sp>
    </p:spTree>
    <p:extLst>
      <p:ext uri="{BB962C8B-B14F-4D97-AF65-F5344CB8AC3E}">
        <p14:creationId xmlns:p14="http://schemas.microsoft.com/office/powerpoint/2010/main" val="338355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8A49119-2BA0-6E82-861A-F37AA421D4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9" y="426458"/>
            <a:ext cx="9931401" cy="5585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82A08-FEF8-5532-5196-FAD9F164BB76}"/>
              </a:ext>
            </a:extLst>
          </p:cNvPr>
          <p:cNvSpPr txBox="1"/>
          <p:nvPr/>
        </p:nvSpPr>
        <p:spPr>
          <a:xfrm>
            <a:off x="1320800" y="6050927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Kaplan-Meier survival analysis of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SMuRF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for disease-free survival from training (a), validation (b) and external test (c) and for overall survival from training (d), validation (e) and external test (f).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937D7-227D-AFE0-4869-9AF2A2D31E58}"/>
              </a:ext>
            </a:extLst>
          </p:cNvPr>
          <p:cNvSpPr txBox="1"/>
          <p:nvPr/>
        </p:nvSpPr>
        <p:spPr>
          <a:xfrm>
            <a:off x="495902" y="325104"/>
            <a:ext cx="331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Quantitative Results</a:t>
            </a:r>
          </a:p>
        </p:txBody>
      </p:sp>
    </p:spTree>
    <p:extLst>
      <p:ext uri="{BB962C8B-B14F-4D97-AF65-F5344CB8AC3E}">
        <p14:creationId xmlns:p14="http://schemas.microsoft.com/office/powerpoint/2010/main" val="856130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rt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602209A9-311E-DDEB-9787-C1C941337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71" y="142883"/>
            <a:ext cx="5272828" cy="66648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7FBB55-6D09-4FD3-7CD8-89849C798B94}"/>
              </a:ext>
            </a:extLst>
          </p:cNvPr>
          <p:cNvSpPr txBox="1"/>
          <p:nvPr/>
        </p:nvSpPr>
        <p:spPr>
          <a:xfrm>
            <a:off x="397933" y="3496734"/>
            <a:ext cx="5063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Model comparisons: C-indices on 11 comparable models (a) accounting for input imaging modalities, cancer habitat regions considered and feature extraction methods (i.e. radiomic, </a:t>
            </a:r>
            <a:r>
              <a:rPr lang="en-US" sz="1600" dirty="0" err="1"/>
              <a:t>pathomic</a:t>
            </a:r>
            <a:r>
              <a:rPr lang="en-US" sz="1600" dirty="0"/>
              <a:t> or deep learning).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378ED-6370-ACF3-1D10-7391720B8B65}"/>
              </a:ext>
            </a:extLst>
          </p:cNvPr>
          <p:cNvSpPr txBox="1"/>
          <p:nvPr/>
        </p:nvSpPr>
        <p:spPr>
          <a:xfrm>
            <a:off x="665236" y="706104"/>
            <a:ext cx="331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Quantitative Results</a:t>
            </a:r>
          </a:p>
        </p:txBody>
      </p:sp>
    </p:spTree>
    <p:extLst>
      <p:ext uri="{BB962C8B-B14F-4D97-AF65-F5344CB8AC3E}">
        <p14:creationId xmlns:p14="http://schemas.microsoft.com/office/powerpoint/2010/main" val="1674046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images of a person's body&#10;&#10;Description automatically generated">
            <a:extLst>
              <a:ext uri="{FF2B5EF4-FFF2-40B4-BE49-F238E27FC236}">
                <a16:creationId xmlns:a16="http://schemas.microsoft.com/office/drawing/2014/main" id="{B6601599-0E61-5FC3-64BE-FEB478243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67" y="3076101"/>
            <a:ext cx="5482169" cy="3654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22CA0F-0F86-276C-2C33-314C91E61A8A}"/>
              </a:ext>
            </a:extLst>
          </p:cNvPr>
          <p:cNvSpPr txBox="1"/>
          <p:nvPr/>
        </p:nvSpPr>
        <p:spPr>
          <a:xfrm>
            <a:off x="1465864" y="2761402"/>
            <a:ext cx="5184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CT Tumor            CT lymph node                        CT Tumor            CT lymph node                          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B4119-03AA-4977-6618-27E557B3D08E}"/>
              </a:ext>
            </a:extLst>
          </p:cNvPr>
          <p:cNvSpPr txBox="1"/>
          <p:nvPr/>
        </p:nvSpPr>
        <p:spPr>
          <a:xfrm>
            <a:off x="495903" y="3505692"/>
            <a:ext cx="935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CT images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5FD02C-C9F3-4CB3-6E45-619B6AFF923C}"/>
              </a:ext>
            </a:extLst>
          </p:cNvPr>
          <p:cNvSpPr txBox="1"/>
          <p:nvPr/>
        </p:nvSpPr>
        <p:spPr>
          <a:xfrm>
            <a:off x="495903" y="4745447"/>
            <a:ext cx="935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SMuRF’s</a:t>
            </a:r>
            <a:r>
              <a:rPr lang="en-US" sz="1400" dirty="0"/>
              <a:t> attention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845591-93AA-A3DA-7967-DFD05F3A0316}"/>
              </a:ext>
            </a:extLst>
          </p:cNvPr>
          <p:cNvSpPr txBox="1"/>
          <p:nvPr/>
        </p:nvSpPr>
        <p:spPr>
          <a:xfrm>
            <a:off x="495902" y="5985202"/>
            <a:ext cx="101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Unimodal attention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936E8A-7980-5D42-A6A1-A02BB432615D}"/>
              </a:ext>
            </a:extLst>
          </p:cNvPr>
          <p:cNvSpPr txBox="1"/>
          <p:nvPr/>
        </p:nvSpPr>
        <p:spPr>
          <a:xfrm>
            <a:off x="495902" y="325104"/>
            <a:ext cx="331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Qualitative 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4FBF12-C65D-1958-C109-285CAF5B9E76}"/>
              </a:ext>
            </a:extLst>
          </p:cNvPr>
          <p:cNvSpPr txBox="1"/>
          <p:nvPr/>
        </p:nvSpPr>
        <p:spPr>
          <a:xfrm>
            <a:off x="790573" y="1099165"/>
            <a:ext cx="4541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Where is the model focusing at to make the predictions?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Integrative Gradients (IG)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Gradient activation map (</a:t>
            </a:r>
            <a:r>
              <a:rPr lang="en-US" sz="1400" dirty="0" err="1"/>
              <a:t>GradCAM</a:t>
            </a:r>
            <a:r>
              <a:rPr lang="en-US" sz="14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169867-82C9-BDB8-4162-F8B0C215E475}"/>
              </a:ext>
            </a:extLst>
          </p:cNvPr>
          <p:cNvSpPr txBox="1"/>
          <p:nvPr/>
        </p:nvSpPr>
        <p:spPr>
          <a:xfrm>
            <a:off x="495902" y="2240780"/>
            <a:ext cx="106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IG result: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4EDA07-235A-6831-4DD8-DC18A06FC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380" y="1048379"/>
            <a:ext cx="5186577" cy="14416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A1308C-9DD4-C333-B2DB-BDDED7A94307}"/>
              </a:ext>
            </a:extLst>
          </p:cNvPr>
          <p:cNvSpPr txBox="1"/>
          <p:nvPr/>
        </p:nvSpPr>
        <p:spPr>
          <a:xfrm>
            <a:off x="6786873" y="709825"/>
            <a:ext cx="4842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Good prognosis                                      Bad prognosis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9B27AA-C758-1A6B-E62C-7E6128B8A043}"/>
              </a:ext>
            </a:extLst>
          </p:cNvPr>
          <p:cNvSpPr txBox="1"/>
          <p:nvPr/>
        </p:nvSpPr>
        <p:spPr>
          <a:xfrm>
            <a:off x="6495069" y="2425912"/>
            <a:ext cx="5629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CT Tumor   Pathology tumor   CT lymph node   CT Tumor    Pathology tumor  CT lymph node                              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03CF6-D009-4982-A04D-040C2D99492D}"/>
              </a:ext>
            </a:extLst>
          </p:cNvPr>
          <p:cNvSpPr txBox="1"/>
          <p:nvPr/>
        </p:nvSpPr>
        <p:spPr>
          <a:xfrm>
            <a:off x="8312951" y="325104"/>
            <a:ext cx="179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GradCAM</a:t>
            </a:r>
            <a:r>
              <a:rPr lang="en-US" dirty="0"/>
              <a:t> result:</a:t>
            </a:r>
          </a:p>
        </p:txBody>
      </p:sp>
      <p:pic>
        <p:nvPicPr>
          <p:cNvPr id="28" name="Picture 27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07278A5-8E44-7CF2-748E-4DF544946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87" y="3744247"/>
            <a:ext cx="5194880" cy="25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34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6EC5E3-E507-DE7D-E06D-C558437FD863}"/>
              </a:ext>
            </a:extLst>
          </p:cNvPr>
          <p:cNvSpPr txBox="1"/>
          <p:nvPr/>
        </p:nvSpPr>
        <p:spPr>
          <a:xfrm>
            <a:off x="1571310" y="5784128"/>
            <a:ext cx="1034128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GradCAM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overlaid to highlight prognostic relevant regions (top left) detected by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SMuRF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For each pathology WSI, two example 2048×2048 patches with corresponding attention heatmap (c, d) within the highlighted prognostic relevant regions are provided. The attention heatmaps at a patch size of 128 (macro-scale) expressed differently : there are more condensed high attention areas resulted by the tumor-collagen fiber interface for the high-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SMuRF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WSI than the low-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SMuRF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WSI, which contains primarily the tumor cell clusters. The attention heatmaps at a patch size of 16 (micro-scale) highlighted individual collagen fiber (e) for high-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SMuRF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while emphasized mainly the tumor cells (f) for low-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SMuRF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WSI. These interpretation of attention heatmaps are confirmed by pathologist.</a:t>
            </a:r>
          </a:p>
        </p:txBody>
      </p:sp>
      <p:pic>
        <p:nvPicPr>
          <p:cNvPr id="5" name="Picture 4" descr="A collage of images of a human body&#10;&#10;Description automatically generated">
            <a:extLst>
              <a:ext uri="{FF2B5EF4-FFF2-40B4-BE49-F238E27FC236}">
                <a16:creationId xmlns:a16="http://schemas.microsoft.com/office/drawing/2014/main" id="{67D84C96-8740-28C1-8E61-8082B2E2D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02" y="398922"/>
            <a:ext cx="7425665" cy="5225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D12B7-5CB4-F3BB-54FF-ABAD43E1147F}"/>
              </a:ext>
            </a:extLst>
          </p:cNvPr>
          <p:cNvSpPr txBox="1"/>
          <p:nvPr/>
        </p:nvSpPr>
        <p:spPr>
          <a:xfrm>
            <a:off x="330944" y="398922"/>
            <a:ext cx="331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Qualitative Results</a:t>
            </a:r>
          </a:p>
        </p:txBody>
      </p:sp>
    </p:spTree>
    <p:extLst>
      <p:ext uri="{BB962C8B-B14F-4D97-AF65-F5344CB8AC3E}">
        <p14:creationId xmlns:p14="http://schemas.microsoft.com/office/powerpoint/2010/main" val="7997344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528</Words>
  <Application>Microsoft Office PowerPoint</Application>
  <PresentationFormat>Widescreen</PresentationFormat>
  <Paragraphs>69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CMBX12</vt:lpstr>
      <vt:lpstr>Arial</vt:lpstr>
      <vt:lpstr>Calibri</vt:lpstr>
      <vt:lpstr>Calibri Light</vt:lpstr>
      <vt:lpstr>Times New Roman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Amaury LEROY</dc:creator>
  <cp:lastModifiedBy>Song, Bolin</cp:lastModifiedBy>
  <cp:revision>13</cp:revision>
  <dcterms:created xsi:type="dcterms:W3CDTF">2022-12-06T14:21:11Z</dcterms:created>
  <dcterms:modified xsi:type="dcterms:W3CDTF">2024-08-22T03:26:24Z</dcterms:modified>
</cp:coreProperties>
</file>